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9" r:id="rId1"/>
    <p:sldMasterId id="2147483673" r:id="rId2"/>
  </p:sldMasterIdLst>
  <p:notesMasterIdLst>
    <p:notesMasterId r:id="rId21"/>
  </p:notesMasterIdLst>
  <p:sldIdLst>
    <p:sldId id="260" r:id="rId3"/>
    <p:sldId id="275" r:id="rId4"/>
    <p:sldId id="276" r:id="rId5"/>
    <p:sldId id="277" r:id="rId6"/>
    <p:sldId id="283" r:id="rId7"/>
    <p:sldId id="320" r:id="rId8"/>
    <p:sldId id="286" r:id="rId9"/>
    <p:sldId id="309" r:id="rId10"/>
    <p:sldId id="310" r:id="rId11"/>
    <p:sldId id="311" r:id="rId12"/>
    <p:sldId id="312" r:id="rId13"/>
    <p:sldId id="318" r:id="rId14"/>
    <p:sldId id="321" r:id="rId15"/>
    <p:sldId id="319" r:id="rId16"/>
    <p:sldId id="302" r:id="rId17"/>
    <p:sldId id="289" r:id="rId18"/>
    <p:sldId id="301" r:id="rId19"/>
    <p:sldId id="322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00"/>
    <a:srgbClr val="0033CC"/>
    <a:srgbClr val="008000"/>
    <a:srgbClr val="FF6600"/>
    <a:srgbClr val="CC0000"/>
    <a:srgbClr val="FFFFFF"/>
    <a:srgbClr val="FF0066"/>
    <a:srgbClr val="C0C0C0"/>
    <a:srgbClr val="FFCC00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5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4306-57EE-4C66-B1A9-F608468124AB}" type="datetimeFigureOut">
              <a:rPr lang="es-ES" smtClean="0"/>
              <a:pPr/>
              <a:t>12/12/2016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4D9D7-F03F-48F7-8BD3-F24E3C8D01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6539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1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122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F8F8F8"/>
                </a:solidFill>
              </a:defRPr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3123" name="Rectangle 5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DA6DB4A4-FFCE-40A6-9FAD-FEBB303B2BFA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3124" name="Rectangle 5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endParaRPr lang="es-ES"/>
          </a:p>
        </p:txBody>
      </p:sp>
      <p:sp>
        <p:nvSpPr>
          <p:cNvPr id="3125" name="Rectangle 5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fld id="{910ACF1B-78C6-4D77-8939-A45C1A46357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81A540-BB23-4081-8AAE-0393CA85BF5D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00606-D92F-453C-925A-2D2A79AC3D0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1F7943-0FC2-4AB6-B7A1-579F35A44307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E740C-8448-4E15-B307-D10B3D62D60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578DA-C29B-4DDF-9B99-874785EED593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38091C-9F9C-4E64-9EB5-C95C7FA8470B}" type="slidenum">
              <a:rPr lang="es-AR" smtClean="0">
                <a:solidFill>
                  <a:prstClr val="black"/>
                </a:solidFill>
              </a:rPr>
              <a:pPr/>
              <a:t>‹Nº›</a:t>
            </a:fld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6555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75119-95A7-4BD4-82EC-F7A9C46DD275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018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0723E-7F46-4309-800D-E69CE3B04786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1231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9A108-610F-4984-97F7-A4F0FA651EF5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412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548E-F02F-4266-B31B-713B66C41941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65271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76999-0EEA-44C1-9E86-CC7BFB2C4840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922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F43E4-2994-495B-BEED-7D1F88F15EAC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1708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964D-E135-4C50-9C7B-C71B0408C794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975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214342-8828-48B2-8E9F-D0F0814EE368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20F2B-92D4-4532-A340-A231D69FEE8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3387-DD83-42BE-AF44-9C5289E9A6C2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438091C-9F9C-4E64-9EB5-C95C7FA8470B}" type="slidenum">
              <a:rPr lang="es-AR" smtClean="0">
                <a:solidFill>
                  <a:prstClr val="black"/>
                </a:solidFill>
              </a:rPr>
              <a:pPr/>
              <a:t>‹Nº›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1081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34823-685E-4DA1-8C3B-81FD88F93778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0627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493F-44D7-4D61-A47F-CE85D1BE137C}" type="datetime1">
              <a:rPr lang="es-AR" smtClean="0">
                <a:solidFill>
                  <a:prstClr val="black"/>
                </a:solidFill>
              </a:rPr>
              <a:pPr/>
              <a:t>12/12/2016</a:t>
            </a:fld>
            <a:endParaRPr lang="es-A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8091C-9F9C-4E64-9EB5-C95C7FA8470B}" type="slidenum">
              <a:rPr lang="es-AR" smtClean="0">
                <a:solidFill>
                  <a:srgbClr val="073E87"/>
                </a:solidFill>
              </a:rPr>
              <a:pPr/>
              <a:t>‹Nº›</a:t>
            </a:fld>
            <a:endParaRPr lang="es-A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25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E72D45-1C12-4990-844F-C8117DFA3178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3F91B-2FF5-498C-AEB5-0D84A488E80D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F981D2-81DD-4A64-9046-675BFA9776D9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6D3AD-46BB-45D1-A881-E4D5B22B2EE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60A7A-7A44-447D-9550-0C05F83F13E0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EE9B6-B379-4DC4-92B1-6CE7542338A9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2EB5F2-F098-4311-A4CB-8685DB7CBD33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60BA3-F39B-4831-B8CE-301AF8027005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DF464D-2018-45FF-A190-C37A497A7A5B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A5B52-0ABD-4EB5-AD62-AC7D04C97A66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2D49D4-C52A-4F66-A892-40454DCE8E6C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C4FC5-CA78-4E9A-8665-4C926F265E6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DF2DD-4C9D-44F6-9F0A-B865E63C4E46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D7CD-6B9A-4670-A6B7-71EC313B4FD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7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98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99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92D7D254-C6CB-4E92-AB84-D362FA12B14F}" type="datetime1">
              <a:rPr lang="es-AR" smtClean="0"/>
              <a:pPr/>
              <a:t>12/12/2016</a:t>
            </a:fld>
            <a:endParaRPr lang="es-ES"/>
          </a:p>
        </p:txBody>
      </p:sp>
      <p:sp>
        <p:nvSpPr>
          <p:cNvPr id="2100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2101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fld id="{06B9FD40-257F-494A-9D83-AE11BC9915D7}" type="slidenum">
              <a:rPr lang="es-ES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D70AB76-046F-4972-BD91-AF5CB63673B9}" type="datetime1">
              <a:rPr lang="es-AR" smtClean="0">
                <a:solidFill>
                  <a:prstClr val="black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12/12/2016</a:t>
            </a:fld>
            <a:endParaRPr lang="es-AR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s-AR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F438091C-9F9C-4E64-9EB5-C95C7FA8470B}" type="slidenum">
              <a:rPr lang="es-AR" smtClean="0">
                <a:solidFill>
                  <a:srgbClr val="073E87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AR">
              <a:solidFill>
                <a:srgbClr val="073E87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760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xiv.org/" TargetMode="External"/><Relationship Id="rId2" Type="http://schemas.openxmlformats.org/officeDocument/2006/relationships/hyperlink" Target="http://www.sherpa.ac.uk/romeo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digital.bl.fcen.uba.ar/Download/Documentos/PICTO_InformeFinal.pdf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Subtítulo"/>
          <p:cNvSpPr txBox="1">
            <a:spLocks/>
          </p:cNvSpPr>
          <p:nvPr/>
        </p:nvSpPr>
        <p:spPr>
          <a:xfrm>
            <a:off x="762000" y="4724400"/>
            <a:ext cx="7338392" cy="12248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AR" sz="1600" dirty="0">
              <a:solidFill>
                <a:schemeClr val="bg2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11560" y="2656656"/>
            <a:ext cx="78488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33775" algn="l"/>
              </a:tabLst>
            </a:pPr>
            <a:r>
              <a:rPr lang="es-AR" sz="2800" b="1" spc="-6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Cómo proteger el derecho de autor en repositorios institucionales de Acceso Abierto</a:t>
            </a:r>
          </a:p>
        </p:txBody>
      </p:sp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0" y="65151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8448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0" y="8905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E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9"/>
          <p:cNvSpPr>
            <a:spLocks noChangeArrowheads="1"/>
          </p:cNvSpPr>
          <p:nvPr/>
        </p:nvSpPr>
        <p:spPr bwMode="auto">
          <a:xfrm>
            <a:off x="0" y="10172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126015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23528" y="4077072"/>
            <a:ext cx="8203257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r">
              <a:tabLst>
                <a:tab pos="3533775" algn="l"/>
              </a:tabLst>
            </a:pPr>
            <a:r>
              <a:rPr kumimoji="0" lang="es-AR" sz="12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Ana </a:t>
            </a:r>
            <a:r>
              <a:rPr kumimoji="0" lang="es-AR" sz="12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Sanllorenti</a:t>
            </a: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Segoe UI" pitchFamily="34" charset="0"/>
                <a:ea typeface="Calibri" pitchFamily="34" charset="0"/>
                <a:cs typeface="Segoe UI" pitchFamily="34" charset="0"/>
              </a:rPr>
              <a:t>, Facultad de Ciencias Exactas y Naturales, UBA / Departamento de Ciencia de la Información, Facultad de Humanidades, Universidad Nacional de Mar del Plata.</a:t>
            </a:r>
          </a:p>
          <a:p>
            <a:pPr lvl="2">
              <a:tabLst>
                <a:tab pos="3533775" algn="l"/>
              </a:tabLst>
            </a:pPr>
            <a:endParaRPr kumimoji="0" lang="es-AR" sz="5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115616" y="476672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b="1" dirty="0" smtClean="0"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Universidad Nacional de Avellaneda</a:t>
            </a:r>
          </a:p>
          <a:p>
            <a:pPr algn="ctr"/>
            <a:r>
              <a:rPr lang="es-AR" b="1" dirty="0" smtClean="0"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Taller de Acceso Abierto</a:t>
            </a:r>
          </a:p>
          <a:p>
            <a:pPr algn="ctr"/>
            <a:r>
              <a:rPr lang="es-AR" b="1" dirty="0" smtClean="0">
                <a:solidFill>
                  <a:schemeClr val="bg2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12 de diciembre de 2016</a:t>
            </a:r>
            <a:endParaRPr lang="es-AR" b="1" dirty="0">
              <a:solidFill>
                <a:schemeClr val="bg2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2" name="11 Imagen" descr="http://exactas.uba.ar/img/logo_200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1944216" cy="432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12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445224"/>
            <a:ext cx="2047876" cy="38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913" y="2349500"/>
            <a:ext cx="71262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FFCC00"/>
              </a:buClr>
              <a:buSzPct val="60000"/>
              <a:buFont typeface="Wingdings" pitchFamily="2" charset="2"/>
              <a:buNone/>
            </a:pPr>
            <a:endParaRPr lang="es-ES" sz="20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6375" y="620713"/>
            <a:ext cx="7051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s-ES_tradnl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Adendas </a:t>
            </a:r>
            <a:r>
              <a:rPr lang="es-ES_tradn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a las licencias de edición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3568" y="1651524"/>
            <a:ext cx="815340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es-ES" sz="2000" dirty="0">
                <a:latin typeface="Segoe UI" pitchFamily="34" charset="0"/>
                <a:cs typeface="Segoe UI" pitchFamily="34" charset="0"/>
              </a:rPr>
              <a:t>Instrumentos de los que pueden valerse los autores para retener derechos cuando realizan acuerdos de publicación con las editoriales</a:t>
            </a:r>
          </a:p>
          <a:p>
            <a:pPr marL="342900" indent="-342900"/>
            <a:r>
              <a:rPr lang="es-ES" sz="2000" dirty="0">
                <a:latin typeface="Segoe UI" pitchFamily="34" charset="0"/>
                <a:cs typeface="Segoe UI" pitchFamily="34" charset="0"/>
              </a:rPr>
              <a:t>Los autores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conservan </a:t>
            </a:r>
            <a:r>
              <a:rPr lang="es-ES" sz="2000" dirty="0">
                <a:latin typeface="Segoe UI" pitchFamily="34" charset="0"/>
                <a:cs typeface="Segoe UI" pitchFamily="34" charset="0"/>
              </a:rPr>
              <a:t>derechos que les permiten utilizar las obras con fines didácticos, de investigación o para depositarlos en repositorios. Se obligan a citar a la revista como primera publicación y a realizar el link al trabajo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publicado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 marL="342900" indent="-342900"/>
            <a:r>
              <a:rPr lang="es-ES" sz="2000" dirty="0">
                <a:latin typeface="Segoe UI" pitchFamily="34" charset="0"/>
                <a:cs typeface="Segoe UI" pitchFamily="34" charset="0"/>
              </a:rPr>
              <a:t>Instrumentos de negociación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individual de los investigadores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 lvl="1"/>
            <a:endParaRPr lang="es-ES" dirty="0">
              <a:latin typeface="Verdana" pitchFamily="34" charset="0"/>
            </a:endParaRPr>
          </a:p>
          <a:p>
            <a:pPr lvl="1"/>
            <a:r>
              <a:rPr lang="es-ES" sz="1200" dirty="0" err="1">
                <a:latin typeface="Calibri" pitchFamily="34" charset="0"/>
              </a:rPr>
              <a:t>Addendum</a:t>
            </a:r>
            <a:r>
              <a:rPr lang="es-ES" sz="1200" dirty="0">
                <a:latin typeface="Calibri" pitchFamily="34" charset="0"/>
              </a:rPr>
              <a:t> de </a:t>
            </a:r>
            <a:r>
              <a:rPr lang="es-ES" sz="1200" dirty="0" err="1">
                <a:latin typeface="Calibri" pitchFamily="34" charset="0"/>
              </a:rPr>
              <a:t>Science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Commons</a:t>
            </a:r>
            <a:endParaRPr lang="es-ES" sz="1200" dirty="0">
              <a:latin typeface="Calibri" pitchFamily="34" charset="0"/>
            </a:endParaRPr>
          </a:p>
          <a:p>
            <a:pPr lvl="1"/>
            <a:r>
              <a:rPr lang="es-ES" sz="1200" dirty="0">
                <a:latin typeface="Calibri" pitchFamily="34" charset="0"/>
              </a:rPr>
              <a:t>http://sciencecommons.org/projects/publishing/scae  </a:t>
            </a:r>
          </a:p>
          <a:p>
            <a:pPr lvl="1"/>
            <a:r>
              <a:rPr lang="es-ES" sz="1200" dirty="0">
                <a:latin typeface="Calibri" pitchFamily="34" charset="0"/>
              </a:rPr>
              <a:t>SPARC </a:t>
            </a:r>
            <a:r>
              <a:rPr lang="es-ES" sz="1200" dirty="0" err="1">
                <a:latin typeface="Calibri" pitchFamily="34" charset="0"/>
              </a:rPr>
              <a:t>Author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Addendum</a:t>
            </a:r>
            <a:endParaRPr lang="es-ES" sz="1200" dirty="0">
              <a:latin typeface="Calibri" pitchFamily="34" charset="0"/>
            </a:endParaRPr>
          </a:p>
          <a:p>
            <a:pPr lvl="1"/>
            <a:r>
              <a:rPr lang="es-ES_tradnl" sz="1200" dirty="0">
                <a:latin typeface="Calibri" pitchFamily="34" charset="0"/>
              </a:rPr>
              <a:t>http://www.sparc.arl.org/sparc/bm~doc/Access-Reuse-Addendum.pdf</a:t>
            </a:r>
            <a:endParaRPr lang="es-ES" sz="1200" dirty="0">
              <a:latin typeface="Calibri" pitchFamily="34" charset="0"/>
            </a:endParaRPr>
          </a:p>
          <a:p>
            <a:pPr lvl="1"/>
            <a:r>
              <a:rPr lang="es-ES" sz="1200" dirty="0">
                <a:latin typeface="Calibri" pitchFamily="34" charset="0"/>
              </a:rPr>
              <a:t>SPARC Canadian </a:t>
            </a:r>
            <a:r>
              <a:rPr lang="es-ES" sz="1200" dirty="0" err="1">
                <a:latin typeface="Calibri" pitchFamily="34" charset="0"/>
              </a:rPr>
              <a:t>Author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Addendum</a:t>
            </a:r>
            <a:r>
              <a:rPr lang="es-ES" sz="1200" dirty="0">
                <a:latin typeface="Calibri" pitchFamily="34" charset="0"/>
              </a:rPr>
              <a:t> </a:t>
            </a:r>
            <a:r>
              <a:rPr lang="es-ES" sz="1200" dirty="0" err="1">
                <a:latin typeface="Calibri" pitchFamily="34" charset="0"/>
              </a:rPr>
              <a:t>instead</a:t>
            </a:r>
            <a:endParaRPr lang="es-ES" sz="1200" dirty="0">
              <a:latin typeface="Calibri" pitchFamily="34" charset="0"/>
            </a:endParaRPr>
          </a:p>
          <a:p>
            <a:pPr lvl="1"/>
            <a:r>
              <a:rPr lang="es-ES" sz="1200" dirty="0">
                <a:latin typeface="Calibri" pitchFamily="34" charset="0"/>
              </a:rPr>
              <a:t>http://www.carlabrc.ca/projects/author/EngPubAgree.pdf</a:t>
            </a:r>
          </a:p>
          <a:p>
            <a:pPr lvl="1"/>
            <a:r>
              <a:rPr lang="es-ES" sz="1200" dirty="0">
                <a:latin typeface="Calibri" pitchFamily="34" charset="0"/>
              </a:rPr>
              <a:t>Copyright </a:t>
            </a:r>
            <a:r>
              <a:rPr lang="es-ES" sz="1200" dirty="0" err="1">
                <a:latin typeface="Calibri" pitchFamily="34" charset="0"/>
              </a:rPr>
              <a:t>Toolbox</a:t>
            </a:r>
            <a:r>
              <a:rPr lang="es-ES" sz="1200" dirty="0">
                <a:latin typeface="Calibri" pitchFamily="34" charset="0"/>
              </a:rPr>
              <a:t>: JISC and Surf </a:t>
            </a:r>
            <a:r>
              <a:rPr lang="es-ES" sz="1200" dirty="0" err="1">
                <a:latin typeface="Calibri" pitchFamily="34" charset="0"/>
              </a:rPr>
              <a:t>Foundation</a:t>
            </a:r>
            <a:endParaRPr lang="es-ES" sz="1200" dirty="0">
              <a:latin typeface="Calibri" pitchFamily="34" charset="0"/>
            </a:endParaRPr>
          </a:p>
          <a:p>
            <a:pPr lvl="1"/>
            <a:r>
              <a:rPr lang="es-ES" sz="1200" dirty="0">
                <a:latin typeface="Calibri" pitchFamily="34" charset="0"/>
              </a:rPr>
              <a:t>http://copyrighttoolbox.surf.nl/copyrighttoolbox/authors/licence (Contiene versión en español)</a:t>
            </a:r>
          </a:p>
        </p:txBody>
      </p:sp>
    </p:spTree>
    <p:extLst>
      <p:ext uri="{BB962C8B-B14F-4D97-AF65-F5344CB8AC3E}">
        <p14:creationId xmlns="" xmlns:p14="http://schemas.microsoft.com/office/powerpoint/2010/main" val="79958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913" y="2349500"/>
            <a:ext cx="71262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FFCC00"/>
              </a:buClr>
              <a:buSzPct val="60000"/>
              <a:buFont typeface="Wingdings" pitchFamily="2" charset="2"/>
              <a:buNone/>
            </a:pPr>
            <a:endParaRPr lang="es-ES" sz="20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6375" y="620713"/>
            <a:ext cx="7051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s-ES_tradnl" sz="24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87451" y="620713"/>
            <a:ext cx="734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Licencias abiertas </a:t>
            </a:r>
            <a:r>
              <a:rPr lang="es-ES_tradnl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Creative</a:t>
            </a:r>
            <a:r>
              <a:rPr lang="es-ES_tradnl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Commons</a:t>
            </a:r>
            <a:endParaRPr lang="es-ES_tradnl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(licencias de uso)</a:t>
            </a:r>
          </a:p>
        </p:txBody>
      </p:sp>
      <p:sp>
        <p:nvSpPr>
          <p:cNvPr id="18" name="Content Placeholder 2"/>
          <p:cNvSpPr>
            <a:spLocks/>
          </p:cNvSpPr>
          <p:nvPr/>
        </p:nvSpPr>
        <p:spPr bwMode="auto">
          <a:xfrm>
            <a:off x="1187450" y="1628775"/>
            <a:ext cx="7010400" cy="501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s-ES" sz="23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latinLnBrk="0">
              <a:lnSpc>
                <a:spcPct val="10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ES" sz="1600" dirty="0">
                <a:latin typeface="Segoe UI" pitchFamily="34" charset="0"/>
                <a:cs typeface="Segoe UI" pitchFamily="34" charset="0"/>
              </a:rPr>
              <a:t>Instrumento para que los autores declaren qué condiciones de uso (permisos y restricciones) establecen para el público en general respecto de sus obras que disponen en la </a:t>
            </a:r>
            <a:r>
              <a:rPr lang="es-ES" sz="1600" dirty="0" smtClean="0">
                <a:latin typeface="Segoe UI" pitchFamily="34" charset="0"/>
                <a:cs typeface="Segoe UI" pitchFamily="34" charset="0"/>
              </a:rPr>
              <a:t>Web. Licencias gratuitas</a:t>
            </a:r>
            <a:endParaRPr lang="es-ES" sz="1600" dirty="0">
              <a:latin typeface="Segoe UI" pitchFamily="34" charset="0"/>
              <a:cs typeface="Segoe UI" pitchFamily="34" charset="0"/>
            </a:endParaRPr>
          </a:p>
          <a:p>
            <a:pPr marL="342900" marR="0" lvl="0" indent="-342900" defTabSz="914400" latinLnBrk="0">
              <a:lnSpc>
                <a:spcPct val="100000"/>
              </a:lnSpc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ES_tradnl" sz="1600" dirty="0">
                <a:latin typeface="Segoe UI" pitchFamily="34" charset="0"/>
                <a:cs typeface="Segoe UI" pitchFamily="34" charset="0"/>
              </a:rPr>
              <a:t>http://</a:t>
            </a:r>
            <a:r>
              <a:rPr lang="es-ES_tradnl" sz="1600" dirty="0" smtClean="0">
                <a:latin typeface="Segoe UI" pitchFamily="34" charset="0"/>
                <a:cs typeface="Segoe UI" pitchFamily="34" charset="0"/>
              </a:rPr>
              <a:t>creativecommons.org.ar/</a:t>
            </a:r>
            <a:endParaRPr kumimoji="0" lang="es-ES_tradnl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endParaRPr kumimoji="0" lang="es-ES_trad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1600200" marR="0" lvl="3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FFCF01"/>
              </a:buClr>
              <a:buSzPct val="55000"/>
              <a:buFont typeface="Wingdings" pitchFamily="2" charset="2"/>
              <a:buNone/>
              <a:tabLst/>
              <a:defRPr/>
            </a:pPr>
            <a:r>
              <a: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	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140968"/>
            <a:ext cx="58197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9626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913" y="2349500"/>
            <a:ext cx="71262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FFCC00"/>
              </a:buClr>
              <a:buSzPct val="60000"/>
              <a:buFont typeface="Wingdings" pitchFamily="2" charset="2"/>
              <a:buNone/>
            </a:pPr>
            <a:endParaRPr lang="es-ES" sz="200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476375" y="620713"/>
            <a:ext cx="7051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es-ES_tradnl" sz="24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187451" y="620713"/>
            <a:ext cx="7340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Licencias abiertas </a:t>
            </a:r>
            <a:r>
              <a:rPr lang="es-ES_tradnl" sz="32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Creative</a:t>
            </a:r>
            <a:r>
              <a:rPr lang="es-ES_tradnl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es-ES_tradnl" sz="32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Commons</a:t>
            </a:r>
            <a:endParaRPr lang="es-ES_tradnl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(licencias de uso)</a:t>
            </a:r>
          </a:p>
        </p:txBody>
      </p:sp>
      <p:sp>
        <p:nvSpPr>
          <p:cNvPr id="18" name="Content Placeholder 2"/>
          <p:cNvSpPr>
            <a:spLocks/>
          </p:cNvSpPr>
          <p:nvPr/>
        </p:nvSpPr>
        <p:spPr bwMode="auto">
          <a:xfrm>
            <a:off x="1187450" y="1628775"/>
            <a:ext cx="7010400" cy="50133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ES_tradnl" kern="0" dirty="0" smtClean="0">
                <a:solidFill>
                  <a:sysClr val="windowText" lastClr="000000"/>
                </a:solidFill>
                <a:latin typeface="Calibri" pitchFamily="34" charset="0"/>
              </a:rPr>
              <a:t>Reconocimiento</a:t>
            </a:r>
            <a:endParaRPr lang="es-ES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AR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Reconocim</a:t>
            </a: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./</a:t>
            </a: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	Sin obra derivada</a:t>
            </a:r>
            <a:endParaRPr lang="es-ES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AR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Reconocim</a:t>
            </a: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./No com./</a:t>
            </a: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CC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	Compartir igual</a:t>
            </a:r>
            <a:endParaRPr lang="es-ES" kern="0" dirty="0" smtClean="0">
              <a:solidFill>
                <a:sysClr val="windowText" lastClr="000000"/>
              </a:solidFill>
              <a:latin typeface="Calibri" pitchFamily="34" charset="0"/>
            </a:endParaRP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99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AR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Reconocim</a:t>
            </a: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./</a:t>
            </a: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FF0000"/>
              </a:buClr>
              <a:buSzPct val="60000"/>
              <a:buFont typeface="ITC Zapf Dingbats" pitchFamily="18" charset="2"/>
              <a:buNone/>
              <a:tabLst/>
              <a:defRPr/>
            </a:pP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	Compartir Igual</a:t>
            </a: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99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AR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Reconocim</a:t>
            </a: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./No com.</a:t>
            </a: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99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lang="es-AR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Reconocim</a:t>
            </a: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./No com./</a:t>
            </a:r>
          </a:p>
          <a:p>
            <a:pPr marL="342900" marR="0" lvl="0" indent="-2286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10000"/>
              </a:spcAft>
              <a:buClr>
                <a:srgbClr val="333399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	Sin obra </a:t>
            </a:r>
            <a:r>
              <a:rPr lang="es-AR" kern="0" dirty="0" err="1" smtClean="0">
                <a:solidFill>
                  <a:sysClr val="windowText" lastClr="000000"/>
                </a:solidFill>
                <a:latin typeface="Calibri" pitchFamily="34" charset="0"/>
              </a:rPr>
              <a:t>deriv</a:t>
            </a:r>
            <a:r>
              <a:rPr lang="es-AR" kern="0" dirty="0" smtClean="0">
                <a:solidFill>
                  <a:sysClr val="windowText" lastClr="000000"/>
                </a:solidFill>
                <a:latin typeface="Calibri" pitchFamily="34" charset="0"/>
              </a:rPr>
              <a:t>.</a:t>
            </a:r>
            <a:endParaRPr kumimoji="0" lang="es-ES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9" name="Picture 6" descr="88x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88x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34888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88x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88x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7301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88x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221088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88x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97152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5724128" y="2060848"/>
            <a:ext cx="18288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Verdana" pitchFamily="34" charset="0"/>
              </a:rPr>
              <a:t>No reemplazan las licencias institucionales sino que las complementan.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005064"/>
            <a:ext cx="2961673" cy="2253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9962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457200" y="274638"/>
            <a:ext cx="7620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kumimoji="1" lang="es-A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Actores e Instrumentos </a:t>
            </a:r>
            <a:r>
              <a:rPr kumimoji="1" lang="es-A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para gestionar el derecho de autor en repositorios de </a:t>
            </a:r>
            <a:r>
              <a:rPr kumimoji="1" lang="es-AR" sz="2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Acceso Abierto</a:t>
            </a:r>
            <a:endParaRPr kumimoji="1" lang="es-ES" sz="24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3132138" y="1773238"/>
            <a:ext cx="1655762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800" b="0">
                <a:latin typeface="Verdana" pitchFamily="34" charset="0"/>
                <a:cs typeface="Arial" charset="0"/>
              </a:rPr>
              <a:t>Autores</a:t>
            </a:r>
            <a:endParaRPr lang="es-ES" sz="1800" b="0">
              <a:latin typeface="Verdana" pitchFamily="34" charset="0"/>
              <a:cs typeface="Arial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203575" y="4797425"/>
            <a:ext cx="15843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400">
                <a:latin typeface="Verdana" pitchFamily="34" charset="0"/>
                <a:cs typeface="Arial" charset="0"/>
              </a:rPr>
              <a:t>Estados</a:t>
            </a:r>
            <a:endParaRPr lang="es-ES" sz="1400">
              <a:latin typeface="Verdana" pitchFamily="34" charset="0"/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203575" y="3933825"/>
            <a:ext cx="15843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800" b="0">
                <a:latin typeface="Verdana" pitchFamily="34" charset="0"/>
                <a:cs typeface="Arial" charset="0"/>
              </a:rPr>
              <a:t>Agencias</a:t>
            </a:r>
            <a:endParaRPr lang="es-ES" sz="1800" b="0">
              <a:latin typeface="Verdana" pitchFamily="34" charset="0"/>
              <a:cs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203575" y="2492375"/>
            <a:ext cx="15843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800" b="0">
                <a:latin typeface="Verdana" pitchFamily="34" charset="0"/>
                <a:cs typeface="Arial" charset="0"/>
              </a:rPr>
              <a:t>Instituciones</a:t>
            </a:r>
            <a:endParaRPr lang="es-ES" sz="1800" b="0">
              <a:latin typeface="Verdana" pitchFamily="34" charset="0"/>
              <a:cs typeface="Arial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203575" y="3213100"/>
            <a:ext cx="1584325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800" b="0">
                <a:latin typeface="Verdana" pitchFamily="34" charset="0"/>
                <a:cs typeface="Arial" charset="0"/>
              </a:rPr>
              <a:t>Editoriales</a:t>
            </a:r>
            <a:endParaRPr lang="es-ES" sz="1800" b="0">
              <a:latin typeface="Verdana" pitchFamily="34" charset="0"/>
              <a:cs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203575" y="5734050"/>
            <a:ext cx="1655763" cy="5048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800" b="0">
                <a:latin typeface="Verdana" pitchFamily="34" charset="0"/>
                <a:cs typeface="Arial" charset="0"/>
              </a:rPr>
              <a:t>Sociedad</a:t>
            </a:r>
            <a:endParaRPr lang="es-ES" sz="1800" b="0">
              <a:latin typeface="Verdana" pitchFamily="34" charset="0"/>
              <a:cs typeface="Arial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0" y="2060575"/>
            <a:ext cx="2520950" cy="863600"/>
          </a:xfrm>
          <a:prstGeom prst="flowChartDecision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000">
                <a:latin typeface="Verdana" pitchFamily="34" charset="0"/>
                <a:cs typeface="Arial" charset="0"/>
              </a:rPr>
              <a:t>Licencias no exclusivas</a:t>
            </a:r>
          </a:p>
          <a:p>
            <a:pPr algn="ctr" eaLnBrk="1" hangingPunct="1"/>
            <a:r>
              <a:rPr lang="es-AR" sz="1000">
                <a:latin typeface="Verdana" pitchFamily="34" charset="0"/>
                <a:cs typeface="Arial" charset="0"/>
              </a:rPr>
              <a:t> de publicación</a:t>
            </a:r>
            <a:endParaRPr lang="es-ES" sz="1000">
              <a:latin typeface="Verdana" pitchFamily="34" charset="0"/>
              <a:cs typeface="Arial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auto">
          <a:xfrm>
            <a:off x="5867400" y="5084763"/>
            <a:ext cx="2520950" cy="863600"/>
          </a:xfrm>
          <a:prstGeom prst="flowChartDecision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0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Licencias </a:t>
            </a:r>
            <a:r>
              <a:rPr lang="es-AR" sz="1000" dirty="0" err="1">
                <a:solidFill>
                  <a:srgbClr val="0033CC"/>
                </a:solidFill>
                <a:latin typeface="Verdana" pitchFamily="34" charset="0"/>
                <a:cs typeface="Arial" charset="0"/>
              </a:rPr>
              <a:t>Creative</a:t>
            </a:r>
            <a:r>
              <a:rPr lang="es-AR" sz="10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 </a:t>
            </a:r>
            <a:r>
              <a:rPr lang="es-AR" sz="1000" dirty="0" err="1">
                <a:solidFill>
                  <a:srgbClr val="0033CC"/>
                </a:solidFill>
                <a:latin typeface="Verdana" pitchFamily="34" charset="0"/>
                <a:cs typeface="Arial" charset="0"/>
              </a:rPr>
              <a:t>Commons</a:t>
            </a:r>
            <a:endParaRPr lang="es-ES" sz="1000" dirty="0">
              <a:solidFill>
                <a:srgbClr val="00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auto">
          <a:xfrm>
            <a:off x="5867400" y="2205038"/>
            <a:ext cx="2520950" cy="863600"/>
          </a:xfrm>
          <a:prstGeom prst="flowChartDecis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2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Declaraciones y</a:t>
            </a:r>
          </a:p>
          <a:p>
            <a:pPr algn="ctr" eaLnBrk="1" hangingPunct="1"/>
            <a:r>
              <a:rPr lang="es-AR" sz="12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Mandatos</a:t>
            </a:r>
            <a:endParaRPr lang="es-ES" sz="1200" dirty="0">
              <a:solidFill>
                <a:srgbClr val="00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5867400" y="3644900"/>
            <a:ext cx="2520950" cy="863600"/>
          </a:xfrm>
          <a:prstGeom prst="flowChartDecision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0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Mandatos de Agencias </a:t>
            </a:r>
          </a:p>
          <a:p>
            <a:pPr algn="ctr" eaLnBrk="1" hangingPunct="1"/>
            <a:r>
              <a:rPr lang="es-AR" sz="1000" dirty="0">
                <a:solidFill>
                  <a:srgbClr val="0033CC"/>
                </a:solidFill>
                <a:latin typeface="Verdana" pitchFamily="34" charset="0"/>
                <a:cs typeface="Arial" charset="0"/>
              </a:rPr>
              <a:t>De Financiamiento</a:t>
            </a:r>
            <a:endParaRPr lang="es-ES" sz="1000" dirty="0">
              <a:solidFill>
                <a:srgbClr val="0033CC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0" y="3500438"/>
            <a:ext cx="2520950" cy="863600"/>
          </a:xfrm>
          <a:prstGeom prst="flowChartDecision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200">
                <a:latin typeface="Verdana" pitchFamily="34" charset="0"/>
                <a:cs typeface="Arial" charset="0"/>
              </a:rPr>
              <a:t>Addendas</a:t>
            </a:r>
            <a:endParaRPr lang="es-ES" sz="1200">
              <a:latin typeface="Verdana" pitchFamily="34" charset="0"/>
              <a:cs typeface="Arial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0" y="5013325"/>
            <a:ext cx="2520950" cy="863600"/>
          </a:xfrm>
          <a:prstGeom prst="flowChartDecision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s-AR" sz="1200" b="0">
                <a:latin typeface="Verdana" pitchFamily="34" charset="0"/>
                <a:cs typeface="Arial" charset="0"/>
              </a:rPr>
              <a:t> </a:t>
            </a:r>
            <a:r>
              <a:rPr lang="es-AR" sz="1200">
                <a:latin typeface="Verdana" pitchFamily="34" charset="0"/>
                <a:cs typeface="Arial" charset="0"/>
              </a:rPr>
              <a:t>Legislaciones</a:t>
            </a:r>
          </a:p>
          <a:p>
            <a:pPr algn="ctr" eaLnBrk="1" hangingPunct="1"/>
            <a:r>
              <a:rPr lang="es-AR" sz="1200">
                <a:latin typeface="Verdana" pitchFamily="34" charset="0"/>
                <a:cs typeface="Arial" charset="0"/>
              </a:rPr>
              <a:t> Nacionales</a:t>
            </a:r>
          </a:p>
          <a:p>
            <a:pPr algn="ctr" eaLnBrk="1" hangingPunct="1"/>
            <a:r>
              <a:rPr lang="es-AR" sz="1200">
                <a:latin typeface="Verdana" pitchFamily="34" charset="0"/>
                <a:cs typeface="Arial" charset="0"/>
              </a:rPr>
              <a:t> y Regionales</a:t>
            </a:r>
            <a:endParaRPr lang="es-ES" sz="1200">
              <a:latin typeface="Verdana" pitchFamily="34" charset="0"/>
              <a:cs typeface="Arial" charset="0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5003800" y="1773238"/>
            <a:ext cx="504825" cy="2879725"/>
          </a:xfrm>
          <a:prstGeom prst="curvedLeftArrow">
            <a:avLst>
              <a:gd name="adj1" fmla="val 114088"/>
              <a:gd name="adj2" fmla="val 228176"/>
              <a:gd name="adj3" fmla="val 3333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5292725" y="1773238"/>
            <a:ext cx="504825" cy="5084762"/>
          </a:xfrm>
          <a:prstGeom prst="curvedLeftArrow">
            <a:avLst>
              <a:gd name="adj1" fmla="val 201447"/>
              <a:gd name="adj2" fmla="val 402893"/>
              <a:gd name="adj3" fmla="val 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859338" y="1844675"/>
            <a:ext cx="576262" cy="1223963"/>
          </a:xfrm>
          <a:prstGeom prst="curvedLeftArrow">
            <a:avLst>
              <a:gd name="adj1" fmla="val 42479"/>
              <a:gd name="adj2" fmla="val 84959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3" name="AutoShape 20"/>
          <p:cNvSpPr>
            <a:spLocks noChangeArrowheads="1"/>
          </p:cNvSpPr>
          <p:nvPr/>
        </p:nvSpPr>
        <p:spPr bwMode="auto">
          <a:xfrm>
            <a:off x="2700338" y="1989138"/>
            <a:ext cx="431800" cy="1008062"/>
          </a:xfrm>
          <a:prstGeom prst="curvedRightArrow">
            <a:avLst>
              <a:gd name="adj1" fmla="val 46691"/>
              <a:gd name="adj2" fmla="val 93382"/>
              <a:gd name="adj3" fmla="val 33333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4" name="AutoShape 21"/>
          <p:cNvSpPr>
            <a:spLocks noChangeArrowheads="1"/>
          </p:cNvSpPr>
          <p:nvPr/>
        </p:nvSpPr>
        <p:spPr bwMode="auto">
          <a:xfrm>
            <a:off x="2627313" y="1773238"/>
            <a:ext cx="431800" cy="4103687"/>
          </a:xfrm>
          <a:prstGeom prst="curvedRightArrow">
            <a:avLst>
              <a:gd name="adj1" fmla="val 190074"/>
              <a:gd name="adj2" fmla="val 380147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5" name="AutoShape 22"/>
          <p:cNvSpPr>
            <a:spLocks noChangeArrowheads="1"/>
          </p:cNvSpPr>
          <p:nvPr/>
        </p:nvSpPr>
        <p:spPr bwMode="auto">
          <a:xfrm>
            <a:off x="2555875" y="2492375"/>
            <a:ext cx="574675" cy="3168650"/>
          </a:xfrm>
          <a:prstGeom prst="curvedRightArrow">
            <a:avLst>
              <a:gd name="adj1" fmla="val 110276"/>
              <a:gd name="adj2" fmla="val 220552"/>
              <a:gd name="adj3" fmla="val 33333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6" name="AutoShape 23"/>
          <p:cNvSpPr>
            <a:spLocks noChangeArrowheads="1"/>
          </p:cNvSpPr>
          <p:nvPr/>
        </p:nvSpPr>
        <p:spPr bwMode="auto">
          <a:xfrm>
            <a:off x="2843213" y="4076700"/>
            <a:ext cx="287337" cy="1296988"/>
          </a:xfrm>
          <a:prstGeom prst="curvedRightArrow">
            <a:avLst>
              <a:gd name="adj1" fmla="val 90276"/>
              <a:gd name="adj2" fmla="val 180553"/>
              <a:gd name="adj3" fmla="val 33333"/>
            </a:avLst>
          </a:prstGeom>
          <a:solidFill>
            <a:srgbClr val="3366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2771775" y="1989138"/>
            <a:ext cx="358775" cy="1873250"/>
          </a:xfrm>
          <a:prstGeom prst="curvedRightArrow">
            <a:avLst>
              <a:gd name="adj1" fmla="val 104425"/>
              <a:gd name="adj2" fmla="val 208850"/>
              <a:gd name="adj3" fmla="val 33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  <p:sp>
        <p:nvSpPr>
          <p:cNvPr id="28" name="AutoShape 25"/>
          <p:cNvSpPr>
            <a:spLocks noChangeArrowheads="1"/>
          </p:cNvSpPr>
          <p:nvPr/>
        </p:nvSpPr>
        <p:spPr bwMode="auto">
          <a:xfrm>
            <a:off x="2195513" y="1916113"/>
            <a:ext cx="431800" cy="1081087"/>
          </a:xfrm>
          <a:prstGeom prst="curvedRightArrow">
            <a:avLst>
              <a:gd name="adj1" fmla="val 50074"/>
              <a:gd name="adj2" fmla="val 100147"/>
              <a:gd name="adj3" fmla="val 33333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2118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95288" y="188913"/>
            <a:ext cx="83740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s-ES" sz="2800"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Postura de las empresas editoriales </a:t>
            </a:r>
            <a:endParaRPr lang="es-ES" sz="2800" b="1" spc="-6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algn="ctr"/>
            <a:r>
              <a:rPr lang="es-ES" sz="2800" b="1" spc="-6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frente </a:t>
            </a:r>
            <a:r>
              <a:rPr lang="es-ES" sz="2800"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al Acceso Abierto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188" y="1574368"/>
            <a:ext cx="755967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s-E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</a:t>
            </a:r>
            <a:r>
              <a:rPr kumimoji="1" lang="es-E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Proyecto británico Sherpa/ROMEO:</a:t>
            </a:r>
            <a:endParaRPr kumimoji="1" lang="es-ES" sz="16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r>
              <a:rPr kumimoji="1" lang="es-AR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		</a:t>
            </a:r>
            <a:r>
              <a:rPr kumimoji="1" lang="es-ES" sz="14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hlinkClick r:id="rId2"/>
              </a:rPr>
              <a:t>http://www.sherpa.ac.uk/romeo/</a:t>
            </a:r>
            <a:endParaRPr kumimoji="1" lang="es-ES" sz="140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kumimoji="1" lang="es-ES" sz="140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r>
              <a:rPr kumimoji="1"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Blanco: no permiten archivar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r>
              <a:rPr kumimoji="1" lang="es-ES" sz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Amarillo</a:t>
            </a:r>
            <a:r>
              <a:rPr kumimoji="1" lang="es-ES" sz="1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</a:t>
            </a:r>
            <a:r>
              <a:rPr kumimoji="1"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dejan archivar la versión pre-</a:t>
            </a:r>
            <a:r>
              <a:rPr kumimoji="1" lang="es-E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print</a:t>
            </a:r>
            <a:r>
              <a:rPr kumimoji="1"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r>
              <a:rPr kumimoji="1" lang="es-ES" sz="1200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Azul:</a:t>
            </a:r>
            <a:r>
              <a:rPr kumimoji="1"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dejan archivar la versión post-</a:t>
            </a:r>
            <a:r>
              <a:rPr kumimoji="1" lang="es-ES" sz="12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print</a:t>
            </a:r>
            <a:r>
              <a:rPr kumimoji="1"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r>
              <a:rPr kumimoji="1" lang="es-ES" sz="1200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Verde:</a:t>
            </a:r>
            <a:r>
              <a:rPr kumimoji="1" lang="es-ES" sz="120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dejan archivar las dos versiones</a:t>
            </a:r>
            <a:r>
              <a:rPr kumimoji="1" lang="es-ES" sz="1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endParaRPr kumimoji="1" lang="es-ES" sz="12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  <a:defRPr/>
            </a:pPr>
            <a:r>
              <a:rPr kumimoji="1" lang="es-E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2016:</a:t>
            </a:r>
            <a:r>
              <a:rPr kumimoji="1" lang="es-ES" sz="1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 2288 </a:t>
            </a:r>
            <a:r>
              <a:rPr kumimoji="1" lang="es-ES" sz="1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editoriales. El </a:t>
            </a:r>
            <a:r>
              <a:rPr kumimoji="1" lang="es-ES" sz="1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80</a:t>
            </a:r>
            <a:r>
              <a:rPr kumimoji="1" lang="es-ES" sz="1200" b="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kumimoji="1" lang="es-ES" sz="1200" b="0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% permite alguna forma de autoarchivo</a:t>
            </a:r>
          </a:p>
          <a:p>
            <a:pPr marL="1371600" lvl="2" indent="-4572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Monotype Sorts" pitchFamily="2" charset="2"/>
              <a:buNone/>
            </a:pPr>
            <a:endParaRPr kumimoji="1" lang="es-ES_tradnl" sz="12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kumimoji="1" lang="es-ES_tradnl" sz="1600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None/>
            </a:pPr>
            <a:endParaRPr kumimoji="1" lang="es-ES" sz="1800" b="0" dirty="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hlinkClick r:id="rId3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373" y="3717032"/>
            <a:ext cx="4762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118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ChangeArrowheads="1"/>
          </p:cNvSpPr>
          <p:nvPr/>
        </p:nvSpPr>
        <p:spPr bwMode="auto">
          <a:xfrm>
            <a:off x="611560" y="188640"/>
            <a:ext cx="5760640" cy="23762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r" eaLnBrk="0" hangingPunct="0">
              <a:defRPr/>
            </a:pPr>
            <a:r>
              <a:rPr lang="es-E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de instrumentos para la gestión del derecho de autor en repositorios institucionales</a:t>
            </a:r>
            <a:r>
              <a:rPr lang="es-ES" sz="3000" dirty="0">
                <a:solidFill>
                  <a:srgbClr val="0033CC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- </a:t>
            </a:r>
            <a:r>
              <a:rPr lang="es-ES" sz="3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PICTO CIN 2010</a:t>
            </a:r>
            <a:endParaRPr lang="es-ES_tradnl" sz="3000" dirty="0">
              <a:solidFill>
                <a:srgbClr val="0033CC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95536" y="2780928"/>
            <a:ext cx="8352928" cy="33547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130000"/>
              <a:buFont typeface="Arial" pitchFamily="34" charset="0"/>
              <a:buChar char="•"/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de </a:t>
            </a:r>
            <a:r>
              <a:rPr lang="es-ES" sz="1600" dirty="0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política</a:t>
            </a: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institucional de Acceso Abierto: declaración y </a:t>
            </a: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mandato.</a:t>
            </a:r>
            <a:endParaRPr lang="es-A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C00000"/>
              </a:buClr>
              <a:buSzPct val="130000"/>
              <a:buFont typeface="Arial" pitchFamily="34" charset="0"/>
              <a:buChar char="•"/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de </a:t>
            </a:r>
            <a:r>
              <a:rPr lang="es-ES" sz="1600" dirty="0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licencia de depósito </a:t>
            </a: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institucional en repositorios </a:t>
            </a: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abiertos.</a:t>
            </a:r>
            <a:endParaRPr lang="es-A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C00000"/>
              </a:buClr>
              <a:buSzPct val="130000"/>
              <a:buFont typeface="Arial" pitchFamily="34" charset="0"/>
              <a:buChar char="•"/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Modelo de </a:t>
            </a:r>
            <a:r>
              <a:rPr lang="es-ES" sz="1600" dirty="0" err="1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addenda</a:t>
            </a: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 los convenios de publicación en </a:t>
            </a: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editoriales.</a:t>
            </a:r>
            <a:endParaRPr lang="es-A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A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C00000"/>
              </a:buClr>
              <a:buSzPct val="130000"/>
              <a:buFont typeface="Arial" pitchFamily="34" charset="0"/>
              <a:buChar char="•"/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Guía introductoria sobre la </a:t>
            </a:r>
            <a:r>
              <a:rPr lang="es-ES" sz="1600" dirty="0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propiedad </a:t>
            </a:r>
            <a:r>
              <a:rPr lang="es-ES" sz="1600" dirty="0" smtClean="0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intelectual.</a:t>
            </a:r>
            <a:endParaRPr lang="es-AR" sz="1600" dirty="0">
              <a:solidFill>
                <a:srgbClr val="D7340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C00000"/>
              </a:buClr>
              <a:buSzPct val="130000"/>
              <a:buFont typeface="Arial" pitchFamily="34" charset="0"/>
              <a:buChar char="•"/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Guía introductoria sobre </a:t>
            </a:r>
            <a:r>
              <a:rPr lang="es-ES" sz="1600" dirty="0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derecho de </a:t>
            </a:r>
            <a:r>
              <a:rPr lang="es-ES" sz="1600" dirty="0" smtClean="0">
                <a:solidFill>
                  <a:srgbClr val="D73407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autor.</a:t>
            </a:r>
            <a:endParaRPr lang="es-AR" sz="1600" dirty="0">
              <a:solidFill>
                <a:srgbClr val="D73407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C00000"/>
              </a:buClr>
              <a:buSzPct val="130000"/>
              <a:buFont typeface="Arial" pitchFamily="34" charset="0"/>
              <a:buChar char="•"/>
              <a:defRPr/>
            </a:pP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Preguntas frecuentes en Propiedad Intelectual y Derecho de </a:t>
            </a: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Autor.</a:t>
            </a:r>
            <a:endParaRPr lang="es-A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E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Consultora </a:t>
            </a: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jurídica </a:t>
            </a: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 Dra</a:t>
            </a: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María Clara </a:t>
            </a:r>
            <a:r>
              <a:rPr lang="es-ES" sz="16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Lima.</a:t>
            </a:r>
            <a:r>
              <a:rPr lang="es-ES" sz="16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 </a:t>
            </a:r>
            <a:endParaRPr lang="es-AR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ES" sz="16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defRPr/>
            </a:pPr>
            <a:endParaRPr lang="es-ES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r">
              <a:defRPr/>
            </a:pPr>
            <a:r>
              <a:rPr lang="es-ES" sz="1200" i="1" dirty="0" err="1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Sanllorenti</a:t>
            </a:r>
            <a:r>
              <a:rPr lang="es-ES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AM; </a:t>
            </a:r>
            <a:r>
              <a:rPr lang="es-ES" sz="1200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Balbi</a:t>
            </a:r>
            <a:r>
              <a:rPr lang="es-ES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M; Arias, O. y </a:t>
            </a:r>
            <a:r>
              <a:rPr lang="es-ES" sz="1200" i="1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Areco</a:t>
            </a:r>
            <a:r>
              <a:rPr lang="es-ES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J. Eje 1. Derechos de autor y acceso libre. </a:t>
            </a:r>
            <a:r>
              <a:rPr lang="es-AR" sz="1200" i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Bases para la Puesta en Marcha y Sustentabilidad de un Repositorio Digital Institucional, Proyecto PICTO-CIN 2010-0142.- Buenos Aires, 2013. p. 13-136</a:t>
            </a:r>
          </a:p>
          <a:p>
            <a:pPr algn="r">
              <a:defRPr/>
            </a:pPr>
            <a:r>
              <a:rPr lang="es-AR" sz="1200" dirty="0">
                <a:solidFill>
                  <a:srgbClr val="FF00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http://digital.bl.fcen.uba.ar/Download/Documentos/PICTO_InformeFinal.pdf</a:t>
            </a:r>
            <a:endParaRPr lang="es-ES" sz="1200" dirty="0">
              <a:solidFill>
                <a:srgbClr val="FF0000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3 Imagen">
            <a:hlinkClick r:id="rId2"/>
          </p:cNvPr>
          <p:cNvPicPr/>
          <p:nvPr/>
        </p:nvPicPr>
        <p:blipFill rotWithShape="1">
          <a:blip r:embed="rId3" cstate="print"/>
          <a:srcRect l="36229" t="9379" r="37652" b="20681"/>
          <a:stretch/>
        </p:blipFill>
        <p:spPr bwMode="auto">
          <a:xfrm>
            <a:off x="6804248" y="335414"/>
            <a:ext cx="1460500" cy="2229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393807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37036" y="548680"/>
            <a:ext cx="7267699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Reflexiones Finales</a:t>
            </a:r>
            <a:endParaRPr lang="es-ES_tradnl" sz="3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" pitchFamily="34" charset="0"/>
              <a:ea typeface="Verdana" pitchFamily="34" charset="0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2193" y="1556792"/>
            <a:ext cx="724623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hlink"/>
              </a:buClr>
              <a:buSzPct val="60000"/>
            </a:pPr>
            <a:r>
              <a:rPr lang="es-ES" sz="2000" dirty="0">
                <a:solidFill>
                  <a:srgbClr val="002060"/>
                </a:solidFill>
              </a:rPr>
              <a:t> </a:t>
            </a:r>
            <a:endParaRPr lang="es-ES" dirty="0"/>
          </a:p>
          <a:p>
            <a:r>
              <a:rPr lang="es-ES" dirty="0"/>
              <a:t>	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71600" y="1772816"/>
            <a:ext cx="72728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Clr>
                <a:srgbClr val="CC0000"/>
              </a:buClr>
            </a:pPr>
            <a:r>
              <a:rPr lang="es-ES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Con los instrumentos que integran el </a:t>
            </a:r>
            <a:r>
              <a:rPr lang="es-ES" sz="1600" dirty="0" smtClean="0">
                <a:solidFill>
                  <a:srgbClr val="0033CC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Modelo</a:t>
            </a:r>
            <a:r>
              <a:rPr lang="es-ES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:</a:t>
            </a:r>
          </a:p>
          <a:p>
            <a:pPr marL="285750" lvl="0" indent="-285750" algn="just">
              <a:buClr>
                <a:srgbClr val="CC0000"/>
              </a:buClr>
            </a:pPr>
            <a:endParaRPr lang="es-AR" sz="1600" dirty="0" smtClean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Se procura que los </a:t>
            </a:r>
            <a:r>
              <a:rPr lang="es-AR" sz="1600" dirty="0">
                <a:solidFill>
                  <a:srgbClr val="0033CC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autores</a:t>
            </a: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 retengan derechos para poder comunicar los resultados de la investigación y permitir su reutilización de modo abierto y más equitativo por parte de la comunidad científica y la sociedad en general.</a:t>
            </a: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endParaRPr lang="es-AR" sz="1600" dirty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Las </a:t>
            </a:r>
            <a:r>
              <a:rPr lang="es-AR" sz="1600" dirty="0">
                <a:solidFill>
                  <a:srgbClr val="0033CC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instituciones científicas </a:t>
            </a: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se reapropian de lo que producen, llevan registro y dan acceso a los resultados de la investigación en forma abierta, aumentando su visibilidad y prestigio.</a:t>
            </a: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endParaRPr lang="es-AR" sz="1600" dirty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Distribución </a:t>
            </a:r>
            <a:r>
              <a:rPr lang="es-AR" sz="1600" dirty="0">
                <a:solidFill>
                  <a:srgbClr val="0033CC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más equitativa </a:t>
            </a: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de los aspectos patrimoniales del derecho.</a:t>
            </a: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endParaRPr lang="es-AR" sz="1600" dirty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marL="285750" lvl="0" indent="-285750" algn="just">
              <a:buClr>
                <a:srgbClr val="CC0000"/>
              </a:buClr>
              <a:buFont typeface="Arial" pitchFamily="34" charset="0"/>
              <a:buChar char="•"/>
            </a:pPr>
            <a:r>
              <a:rPr lang="es-ES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Las capacitaciones y asesorías a la comunidad académica complementan la aplicación de los instrumentos legales para la gestión del  derecho</a:t>
            </a:r>
            <a:r>
              <a:rPr lang="es-AR" sz="16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	de autor.</a:t>
            </a:r>
          </a:p>
        </p:txBody>
      </p:sp>
    </p:spTree>
    <p:extLst>
      <p:ext uri="{BB962C8B-B14F-4D97-AF65-F5344CB8AC3E}">
        <p14:creationId xmlns="" xmlns:p14="http://schemas.microsoft.com/office/powerpoint/2010/main" val="255672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i.imgur.com/VQLz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38412" cy="68510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4292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Subtítulo"/>
          <p:cNvSpPr txBox="1">
            <a:spLocks/>
          </p:cNvSpPr>
          <p:nvPr/>
        </p:nvSpPr>
        <p:spPr>
          <a:xfrm>
            <a:off x="762000" y="3699130"/>
            <a:ext cx="7338392" cy="12248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</a:defRPr>
            </a:lvl9pPr>
          </a:lstStyle>
          <a:p>
            <a:endParaRPr lang="es-AR" sz="1600" dirty="0">
              <a:solidFill>
                <a:schemeClr val="bg2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83568" y="2492896"/>
            <a:ext cx="79208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3200" b="1" dirty="0" smtClean="0">
                <a:solidFill>
                  <a:srgbClr val="0033CC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Muchas gracias</a:t>
            </a:r>
          </a:p>
          <a:p>
            <a:pPr algn="ctr">
              <a:defRPr/>
            </a:pPr>
            <a:endParaRPr lang="es-AR" sz="3200" b="1" dirty="0" smtClean="0">
              <a:solidFill>
                <a:srgbClr val="0033CC"/>
              </a:solidFill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algn="ctr">
              <a:defRPr/>
            </a:pPr>
            <a:r>
              <a:rPr lang="es-AR" sz="2400" dirty="0" smtClean="0">
                <a:solidFill>
                  <a:srgbClr val="0033CC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asanllorenti@bl.fcen.uba.ar</a:t>
            </a:r>
          </a:p>
        </p:txBody>
      </p:sp>
    </p:spTree>
    <p:extLst>
      <p:ext uri="{BB962C8B-B14F-4D97-AF65-F5344CB8AC3E}">
        <p14:creationId xmlns="" xmlns:p14="http://schemas.microsoft.com/office/powerpoint/2010/main" val="124898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52718"/>
            <a:ext cx="7992888" cy="1371600"/>
          </a:xfrm>
        </p:spPr>
        <p:txBody>
          <a:bodyPr>
            <a:normAutofit/>
          </a:bodyPr>
          <a:lstStyle/>
          <a:p>
            <a:pPr algn="ctr"/>
            <a:r>
              <a:rPr lang="es-AR" sz="3200" b="1" cap="none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I</a:t>
            </a:r>
            <a:r>
              <a:rPr lang="es-AR" sz="32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nvestigación científica y propiedad intelectual</a:t>
            </a:r>
            <a:endParaRPr lang="es-AR" sz="3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988840"/>
            <a:ext cx="7321624" cy="4137323"/>
          </a:xfrm>
        </p:spPr>
        <p:txBody>
          <a:bodyPr>
            <a:normAutofit/>
          </a:bodyPr>
          <a:lstStyle/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Los </a:t>
            </a:r>
            <a:r>
              <a:rPr lang="es-AR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resultados de la investigación científica y de las  actividades académicas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 se plasman en obras que son reguladas por la legislación de propiedad intelectual, en sus dos ramas: </a:t>
            </a:r>
            <a:r>
              <a:rPr lang="es-AR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derecho de autor 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y </a:t>
            </a:r>
            <a:r>
              <a:rPr lang="es-AR" dirty="0" smtClean="0">
                <a:solidFill>
                  <a:schemeClr val="bg2">
                    <a:lumMod val="25000"/>
                  </a:schemeClr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propiedad industrial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.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La </a:t>
            </a:r>
            <a:r>
              <a:rPr lang="es-AR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propiedad intelectual 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protege </a:t>
            </a:r>
            <a:r>
              <a:rPr lang="es-AR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las obras intelectuales (no las 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ideas).</a:t>
            </a:r>
          </a:p>
          <a:p>
            <a:pPr marL="342900" indent="-342900" algn="just">
              <a:buClr>
                <a:srgbClr val="C00000"/>
              </a:buClr>
              <a:buFont typeface="Arial" pitchFamily="34" charset="0"/>
              <a:buChar char="•"/>
            </a:pP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La </a:t>
            </a:r>
            <a:r>
              <a:rPr lang="es-AR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legislación de propiedad intelectual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 </a:t>
            </a:r>
            <a:r>
              <a:rPr lang="es-AR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ofrece una compensación a los creadores concediéndoles un monopolio exclusivo por un tiempo 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establecido.</a:t>
            </a:r>
            <a:endParaRPr lang="es-AR" b="0" dirty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endParaRPr lang="es-AR" b="0" dirty="0" smtClean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marL="800100" lvl="1" indent="-342900">
              <a:buFont typeface="Wingdings" pitchFamily="2" charset="2"/>
              <a:buChar char="Ø"/>
            </a:pPr>
            <a:r>
              <a:rPr lang="es-AR" b="1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Beneficio</a:t>
            </a:r>
            <a:r>
              <a:rPr lang="es-AR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 para los titulares / barrera para el acceso.</a:t>
            </a:r>
            <a:endParaRPr lang="es-AR" b="0" dirty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endParaRPr lang="es-AR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00470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371600"/>
          </a:xfrm>
        </p:spPr>
        <p:txBody>
          <a:bodyPr>
            <a:normAutofit/>
          </a:bodyPr>
          <a:lstStyle/>
          <a:p>
            <a:pPr algn="ctr"/>
            <a:r>
              <a:rPr lang="es-AR" sz="32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Tensión en los investigadores científicos</a:t>
            </a:r>
            <a:endParaRPr lang="es-AR" sz="3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348880"/>
            <a:ext cx="7105600" cy="3777283"/>
          </a:xfrm>
        </p:spPr>
        <p:txBody>
          <a:bodyPr>
            <a:normAutofit/>
          </a:bodyPr>
          <a:lstStyle/>
          <a:p>
            <a:pPr algn="just"/>
            <a:r>
              <a:rPr lang="es-AR" dirty="0" smtClean="0">
                <a:latin typeface="Segoe UI" pitchFamily="34" charset="0"/>
                <a:cs typeface="Segoe UI" pitchFamily="34" charset="0"/>
              </a:rPr>
              <a:t>Investigadores científicos, docentes, alumnos de las instituciones científicas y académicas:</a:t>
            </a:r>
          </a:p>
          <a:p>
            <a:pPr algn="just"/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pPr lvl="1" algn="just"/>
            <a:r>
              <a:rPr lang="es-AR" dirty="0" smtClean="0">
                <a:latin typeface="Segoe UI" pitchFamily="34" charset="0"/>
                <a:cs typeface="Segoe UI" pitchFamily="34" charset="0"/>
              </a:rPr>
              <a:t>Son 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creadores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 de obras por lo que tienen derechos morales y patrimoniales como autores.</a:t>
            </a:r>
          </a:p>
          <a:p>
            <a:pPr lvl="1" algn="just"/>
            <a:endParaRPr lang="es-AR" dirty="0" smtClean="0">
              <a:latin typeface="Segoe UI" pitchFamily="34" charset="0"/>
              <a:cs typeface="Segoe UI" pitchFamily="34" charset="0"/>
            </a:endParaRPr>
          </a:p>
          <a:p>
            <a:pPr lvl="1" algn="just"/>
            <a:r>
              <a:rPr lang="es-AR" dirty="0" smtClean="0">
                <a:latin typeface="Segoe UI" pitchFamily="34" charset="0"/>
                <a:cs typeface="Segoe UI" pitchFamily="34" charset="0"/>
              </a:rPr>
              <a:t>Necesitan </a:t>
            </a:r>
            <a:r>
              <a:rPr lang="es-AR" b="1" dirty="0" smtClean="0">
                <a:latin typeface="Segoe UI" pitchFamily="34" charset="0"/>
                <a:cs typeface="Segoe UI" pitchFamily="34" charset="0"/>
              </a:rPr>
              <a:t>acceder</a:t>
            </a:r>
            <a:r>
              <a:rPr lang="es-AR" dirty="0" smtClean="0">
                <a:latin typeface="Segoe UI" pitchFamily="34" charset="0"/>
                <a:cs typeface="Segoe UI" pitchFamily="34" charset="0"/>
              </a:rPr>
              <a:t> a las obras producidas por ellos mismos y por otros, como base indispensable para seguir alimentando el circuito. </a:t>
            </a:r>
            <a:endParaRPr lang="es-AR" b="0" dirty="0" smtClean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lvl="1" algn="just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19022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800200"/>
          </a:xfrm>
        </p:spPr>
        <p:txBody>
          <a:bodyPr>
            <a:noAutofit/>
          </a:bodyPr>
          <a:lstStyle/>
          <a:p>
            <a:pPr algn="ctr"/>
            <a:r>
              <a:rPr lang="es-AR" sz="32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Particularidad de la cesión de derechos patrimoniales en las revistas científicas</a:t>
            </a:r>
            <a:endParaRPr lang="es-AR" sz="3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348880"/>
            <a:ext cx="7105600" cy="3777283"/>
          </a:xfrm>
        </p:spPr>
        <p:txBody>
          <a:bodyPr>
            <a:normAutofit fontScale="92500" lnSpcReduction="20000"/>
          </a:bodyPr>
          <a:lstStyle/>
          <a:p>
            <a:pPr algn="just"/>
            <a:endParaRPr lang="es-AR" sz="18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algn="just">
              <a:spcAft>
                <a:spcPts val="1200"/>
              </a:spcAft>
            </a:pP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L</a:t>
            </a:r>
            <a:r>
              <a:rPr lang="es-AR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os </a:t>
            </a: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autores </a:t>
            </a:r>
            <a:r>
              <a:rPr lang="es-AR" sz="1800" dirty="0">
                <a:solidFill>
                  <a:srgbClr val="C00000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transfieren en forma exclusiva </a:t>
            </a: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todos los derechos patrimoniales a las editoriales </a:t>
            </a:r>
            <a:r>
              <a:rPr lang="es-AR" sz="1800" dirty="0">
                <a:solidFill>
                  <a:srgbClr val="C00000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sin retribución alguna</a:t>
            </a: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, como tampoco se retribuye el trabajo de la evaluación de los </a:t>
            </a:r>
            <a:r>
              <a:rPr lang="es-AR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pares.</a:t>
            </a:r>
            <a:endParaRPr lang="es-AR" sz="1800" b="0" dirty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s-AR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La </a:t>
            </a:r>
            <a:r>
              <a:rPr lang="es-AR" sz="1800" dirty="0" smtClean="0">
                <a:solidFill>
                  <a:srgbClr val="C00000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cesión exclusiva </a:t>
            </a:r>
            <a:r>
              <a:rPr lang="es-AR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les </a:t>
            </a: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impide no sólo la publicación en otro medio sino usos para la </a:t>
            </a:r>
            <a:r>
              <a:rPr lang="es-AR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enseñanza o depósito en repositorios.</a:t>
            </a:r>
          </a:p>
          <a:p>
            <a:pPr lvl="0" algn="just">
              <a:spcAft>
                <a:spcPts val="1200"/>
              </a:spcAft>
            </a:pP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La </a:t>
            </a:r>
            <a:r>
              <a:rPr lang="es-AR" sz="1800" dirty="0">
                <a:solidFill>
                  <a:srgbClr val="C00000"/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motivación</a:t>
            </a:r>
            <a:r>
              <a:rPr lang="es-AR" sz="1800" b="0" dirty="0">
                <a:latin typeface="Segoe UI" pitchFamily="34" charset="0"/>
                <a:ea typeface="Verdana" pitchFamily="34" charset="0"/>
                <a:cs typeface="Segoe UI" pitchFamily="34" charset="0"/>
              </a:rPr>
              <a:t> de los científicos es asegurarse la paternidad sobre el nuevo conocimiento, ser leídos y ser </a:t>
            </a:r>
            <a:r>
              <a:rPr lang="es-AR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citados, lo que les permite avanzar en sus carreras.</a:t>
            </a:r>
          </a:p>
          <a:p>
            <a:pPr lvl="0" algn="just">
              <a:spcAft>
                <a:spcPts val="1200"/>
              </a:spcAft>
            </a:pPr>
            <a:r>
              <a:rPr lang="es-ES" sz="18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Editoriales comerciales de conocimiento científico: apropiación de los resultados, referato (evaluación) y prestigio /  Barrera en el proceso de producción del conocimiento</a:t>
            </a:r>
          </a:p>
          <a:p>
            <a:pPr>
              <a:spcAft>
                <a:spcPts val="1200"/>
              </a:spcAft>
            </a:pPr>
            <a:endParaRPr lang="es-AR" sz="1800" b="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1705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371600"/>
          </a:xfrm>
        </p:spPr>
        <p:txBody>
          <a:bodyPr>
            <a:normAutofit/>
          </a:bodyPr>
          <a:lstStyle/>
          <a:p>
            <a:pPr algn="ctr"/>
            <a:r>
              <a:rPr lang="es-AR" sz="32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itchFamily="34" charset="0"/>
                <a:ea typeface="Verdana" pitchFamily="34" charset="0"/>
                <a:cs typeface="Segoe UI" pitchFamily="34" charset="0"/>
              </a:rPr>
              <a:t>Acceso Abierto: nuevo modelo de comunicación de la ciencia</a:t>
            </a:r>
            <a:endParaRPr lang="es-AR" sz="3200" b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1115616" y="5445224"/>
            <a:ext cx="7105600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AR" sz="19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Para hacerlo efectivo a través de la </a:t>
            </a:r>
            <a:r>
              <a:rPr lang="es-AR" sz="1900" dirty="0" smtClean="0">
                <a:solidFill>
                  <a:schemeClr val="accent3">
                    <a:lumMod val="75000"/>
                  </a:schemeClr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vía verde</a:t>
            </a:r>
            <a:r>
              <a:rPr lang="es-AR" sz="1900" b="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, </a:t>
            </a:r>
            <a:r>
              <a:rPr lang="es-AR" sz="1900" dirty="0" smtClean="0">
                <a:solidFill>
                  <a:schemeClr val="accent3">
                    <a:lumMod val="75000"/>
                  </a:schemeClr>
                </a:solidFill>
                <a:latin typeface="Segoe UI" pitchFamily="34" charset="0"/>
                <a:ea typeface="Verdana" pitchFamily="34" charset="0"/>
                <a:cs typeface="Segoe UI" pitchFamily="34" charset="0"/>
              </a:rPr>
              <a:t>los repositorios</a:t>
            </a:r>
            <a:r>
              <a:rPr lang="es-AR" sz="1900" dirty="0" smtClean="0">
                <a:latin typeface="Segoe UI" pitchFamily="34" charset="0"/>
                <a:ea typeface="Verdana" pitchFamily="34" charset="0"/>
                <a:cs typeface="Segoe UI" pitchFamily="34" charset="0"/>
              </a:rPr>
              <a:t>,  se han creado políticas e instrumentos específicos para gestionar el derecho de autor</a:t>
            </a:r>
          </a:p>
          <a:p>
            <a:pPr algn="just"/>
            <a:endParaRPr lang="es-ES" sz="1900" b="0" dirty="0" smtClean="0">
              <a:latin typeface="Segoe UI" pitchFamily="34" charset="0"/>
              <a:ea typeface="Verdana" pitchFamily="34" charset="0"/>
              <a:cs typeface="Segoe UI" pitchFamily="34" charset="0"/>
            </a:endParaRPr>
          </a:p>
          <a:p>
            <a:pPr>
              <a:spcAft>
                <a:spcPts val="1200"/>
              </a:spcAft>
            </a:pPr>
            <a:endParaRPr lang="es-AR" sz="1800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dirty="0" smtClean="0"/>
          </a:p>
          <a:p>
            <a:pPr algn="just"/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6012160" y="400506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rgbClr val="008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40 argentinos</a:t>
            </a:r>
            <a:endParaRPr lang="es-AR" sz="1600" b="1" dirty="0">
              <a:solidFill>
                <a:srgbClr val="008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4985642" cy="313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023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2888" cy="1371600"/>
          </a:xfrm>
        </p:spPr>
        <p:txBody>
          <a:bodyPr>
            <a:normAutofit/>
          </a:bodyPr>
          <a:lstStyle/>
          <a:p>
            <a:pPr algn="ctr"/>
            <a:r>
              <a:rPr lang="es-AR" sz="24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Aspecto moral y patrimonial del </a:t>
            </a:r>
            <a:br>
              <a:rPr lang="es-AR" sz="24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s-AR" sz="2400" b="1" cap="none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Derecho de Autor</a:t>
            </a:r>
            <a:endParaRPr lang="es-AR" sz="2400" b="1" dirty="0"/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971600" y="2348880"/>
            <a:ext cx="7105600" cy="3777283"/>
          </a:xfrm>
        </p:spPr>
        <p:txBody>
          <a:bodyPr>
            <a:normAutofit/>
          </a:bodyPr>
          <a:lstStyle/>
          <a:p>
            <a:pPr algn="just"/>
            <a:r>
              <a:rPr lang="es-AR" sz="1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 moral: </a:t>
            </a:r>
            <a:r>
              <a:rPr lang="es-AR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derecho a la paternidad, integridad, al inédito, al anónimo o seudónimo y al retracto.</a:t>
            </a:r>
          </a:p>
          <a:p>
            <a:pPr marL="1428750" lvl="2" indent="-285750" algn="just">
              <a:buFont typeface="Wingdings" pitchFamily="2" charset="2"/>
              <a:buChar char="Ø"/>
            </a:pPr>
            <a:r>
              <a:rPr lang="es-AR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Perpetuo, inalienable, irrenunciable</a:t>
            </a:r>
          </a:p>
          <a:p>
            <a:pPr algn="just"/>
            <a:endParaRPr lang="es-AR" sz="1800" dirty="0" smtClean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es-AR" sz="1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Aspecto </a:t>
            </a:r>
            <a:r>
              <a:rPr lang="es-AR" sz="1800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patrimonial: </a:t>
            </a:r>
            <a:r>
              <a:rPr lang="es-AR" sz="1800" b="0" dirty="0">
                <a:latin typeface="Verdana" pitchFamily="34" charset="0"/>
                <a:ea typeface="Verdana" pitchFamily="34" charset="0"/>
                <a:cs typeface="Verdana" pitchFamily="34" charset="0"/>
              </a:rPr>
              <a:t>derecho a la reproducción, a la comunicación, a la transformación y a la obtención de beneficios económicos mediante la explotación de la obra, autorizar a otros a realizarla y participar  en esa explotación</a:t>
            </a:r>
          </a:p>
          <a:p>
            <a:pPr marL="1428750" lvl="2" indent="-285750" algn="just">
              <a:buFont typeface="Wingdings" pitchFamily="2" charset="2"/>
              <a:buChar char="Ø"/>
            </a:pPr>
            <a:r>
              <a:rPr lang="es-AR" dirty="0">
                <a:latin typeface="Verdana" pitchFamily="34" charset="0"/>
                <a:ea typeface="Verdana" pitchFamily="34" charset="0"/>
                <a:cs typeface="Verdana" pitchFamily="34" charset="0"/>
              </a:rPr>
              <a:t>Temporal, transferible, renunciable</a:t>
            </a:r>
          </a:p>
          <a:p>
            <a:pPr algn="just"/>
            <a:endParaRPr lang="es-AR" b="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endParaRPr lang="es-AR" dirty="0"/>
          </a:p>
          <a:p>
            <a:pPr algn="just"/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1705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2 Rectángulo"/>
          <p:cNvSpPr>
            <a:spLocks noChangeArrowheads="1"/>
          </p:cNvSpPr>
          <p:nvPr/>
        </p:nvSpPr>
        <p:spPr bwMode="auto">
          <a:xfrm>
            <a:off x="395536" y="908720"/>
            <a:ext cx="79931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AR" sz="2400" b="1" spc="-6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¿Qué utilizan las universidades con repositorios abiertos para la gestión del derecho de autor?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035843" y="2852936"/>
            <a:ext cx="5039643" cy="268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 Instrumentos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legales.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 Instrumentos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políticos.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</a:pP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 Orientación y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asesoría.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ü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 Capacitación y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sensibilización.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  <a:p>
            <a:pPr>
              <a:spcBef>
                <a:spcPct val="50000"/>
              </a:spcBef>
            </a:pPr>
            <a:endParaRPr lang="es-ES" sz="19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31640" y="455681"/>
            <a:ext cx="7051675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>
              <a:defRPr/>
            </a:pPr>
            <a:r>
              <a:rPr lang="es-ES_tradnl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Mandatos </a:t>
            </a:r>
            <a:r>
              <a:rPr lang="es-ES_tradnl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para el Acceso Abierto</a:t>
            </a:r>
            <a:endParaRPr lang="es-ES_tradnl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913" y="2349500"/>
            <a:ext cx="71262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FFCC00"/>
              </a:buClr>
              <a:buSzPct val="60000"/>
              <a:buFont typeface="Wingdings" pitchFamily="2" charset="2"/>
              <a:buNone/>
            </a:pPr>
            <a:endParaRPr lang="es-ES" sz="20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62028" y="1279374"/>
            <a:ext cx="7162800" cy="155273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Aft>
                <a:spcPct val="10000"/>
              </a:spcAft>
              <a:defRPr/>
            </a:pPr>
            <a:r>
              <a:rPr lang="es-E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Las </a:t>
            </a:r>
            <a:r>
              <a:rPr lang="es-ES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Instituciones de investigación</a:t>
            </a:r>
            <a:r>
              <a:rPr lang="es-ES" sz="13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s-ES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científica</a:t>
            </a:r>
            <a:r>
              <a:rPr lang="es-E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alientan o exigen a </a:t>
            </a:r>
            <a:r>
              <a:rPr lang="es-ES" sz="13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investigadores y docentes</a:t>
            </a:r>
            <a:r>
              <a:rPr lang="es-ES" sz="1300" dirty="0">
                <a:latin typeface="Verdana" pitchFamily="34" charset="0"/>
                <a:ea typeface="Verdana" pitchFamily="34" charset="0"/>
                <a:cs typeface="Verdana" pitchFamily="34" charset="0"/>
              </a:rPr>
              <a:t> el depósito de sus obras en los </a:t>
            </a:r>
            <a:r>
              <a:rPr lang="es-ES" sz="13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repositorios</a:t>
            </a:r>
          </a:p>
          <a:p>
            <a:pPr>
              <a:spcAft>
                <a:spcPct val="10000"/>
              </a:spcAft>
              <a:defRPr/>
            </a:pPr>
            <a:endParaRPr lang="es-ES" sz="13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0" eaLnBrk="1" hangingPunct="1">
              <a:spcAft>
                <a:spcPct val="10000"/>
              </a:spcAft>
            </a:pPr>
            <a:r>
              <a:rPr lang="es-ES" sz="1300" dirty="0" smtClean="0">
                <a:solidFill>
                  <a:srgbClr val="000000"/>
                </a:solidFill>
                <a:latin typeface="Verdana" pitchFamily="34" charset="0"/>
              </a:rPr>
              <a:t>Las </a:t>
            </a:r>
            <a:r>
              <a:rPr lang="es-ES" sz="1300" b="1" dirty="0">
                <a:solidFill>
                  <a:srgbClr val="008000"/>
                </a:solidFill>
                <a:latin typeface="Verdana" pitchFamily="34" charset="0"/>
              </a:rPr>
              <a:t>Agencias de financiación</a:t>
            </a:r>
            <a:r>
              <a:rPr lang="es-ES" sz="1300" dirty="0">
                <a:solidFill>
                  <a:srgbClr val="000000"/>
                </a:solidFill>
                <a:latin typeface="Verdana" pitchFamily="34" charset="0"/>
              </a:rPr>
              <a:t> exigen a los</a:t>
            </a:r>
            <a:r>
              <a:rPr lang="es-ES" sz="1300" b="1" dirty="0">
                <a:solidFill>
                  <a:srgbClr val="008000"/>
                </a:solidFill>
                <a:latin typeface="Verdana" pitchFamily="34" charset="0"/>
              </a:rPr>
              <a:t> investigadores </a:t>
            </a:r>
            <a:r>
              <a:rPr lang="es-ES" sz="1300" dirty="0">
                <a:solidFill>
                  <a:srgbClr val="000000"/>
                </a:solidFill>
                <a:latin typeface="Verdana" pitchFamily="34" charset="0"/>
              </a:rPr>
              <a:t>el depósito en acceso abierto de los trabajos de investigación que sustentan, como requisito para la </a:t>
            </a:r>
            <a:r>
              <a:rPr lang="es-ES" sz="1300" dirty="0" smtClean="0">
                <a:solidFill>
                  <a:srgbClr val="000000"/>
                </a:solidFill>
                <a:latin typeface="Verdana" pitchFamily="34" charset="0"/>
              </a:rPr>
              <a:t>financiación</a:t>
            </a:r>
          </a:p>
          <a:p>
            <a:pPr eaLnBrk="1" hangingPunct="1">
              <a:spcAft>
                <a:spcPct val="10000"/>
              </a:spcAft>
            </a:pPr>
            <a:r>
              <a:rPr lang="es-ES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Noviembre 2016, </a:t>
            </a:r>
            <a:r>
              <a:rPr lang="es-ES" sz="13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ROARMAP: </a:t>
            </a:r>
            <a:r>
              <a:rPr lang="es-ES" sz="13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789 mandatos</a:t>
            </a:r>
            <a:endParaRPr lang="es-ES" sz="13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228184" y="6021288"/>
            <a:ext cx="23376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Fuente: ROARMAP </a:t>
            </a:r>
          </a:p>
          <a:p>
            <a:r>
              <a:rPr lang="es-ES_tradnl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http://roarmap.eprints.org/</a:t>
            </a:r>
            <a:endParaRPr lang="es-AR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832648" cy="319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1216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455681"/>
            <a:ext cx="7555731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eaLnBrk="0" hangingPunct="0">
              <a:defRPr/>
            </a:pPr>
            <a:r>
              <a:rPr lang="es-ES_tradnl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 UI" pitchFamily="34" charset="0"/>
                <a:cs typeface="Segoe UI" pitchFamily="34" charset="0"/>
              </a:rPr>
              <a:t>Licencias institucionales de depósito</a:t>
            </a:r>
            <a:endParaRPr lang="es-ES_tradnl" sz="32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331913" y="2349500"/>
            <a:ext cx="7126287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s-ES" sz="2000"/>
          </a:p>
          <a:p>
            <a:pPr marL="342900" indent="-342900">
              <a:spcBef>
                <a:spcPct val="20000"/>
              </a:spcBef>
              <a:spcAft>
                <a:spcPct val="30000"/>
              </a:spcAft>
              <a:buClr>
                <a:srgbClr val="FFCC00"/>
              </a:buClr>
              <a:buSzPct val="60000"/>
              <a:buFont typeface="Wingdings" pitchFamily="2" charset="2"/>
              <a:buNone/>
            </a:pPr>
            <a:endParaRPr lang="es-ES" sz="200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976595" y="1628800"/>
            <a:ext cx="7162800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342900" lvl="0" indent="-342900"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Las instituciones de investigación científica acuerdan con los investigadores y docentes las modalidades de depósito, preservación y acceso de las obras que se incluyen en los repositorios</a:t>
            </a:r>
          </a:p>
          <a:p>
            <a:pPr marL="342900" lvl="0" indent="-342900"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Adoptan la forma de licencias, contratos, acuerdos o autorizaciones mediante los que los autores ceden derechos en forma no exclusiva</a:t>
            </a:r>
          </a:p>
          <a:p>
            <a:pPr marL="342900" lvl="0" indent="-342900"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Se evita la cesión/apropiación exclusiva de derechos</a:t>
            </a:r>
          </a:p>
          <a:p>
            <a:pPr marL="342900" lvl="0" indent="-342900"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Autores e instituciones dan lugar a </a:t>
            </a:r>
            <a:r>
              <a:rPr lang="es-ES" sz="2000" dirty="0">
                <a:latin typeface="Segoe UI" pitchFamily="34" charset="0"/>
                <a:cs typeface="Segoe UI" pitchFamily="34" charset="0"/>
              </a:rPr>
              <a:t>la mutua posibilidad de utilizar, difundir y preservar los resultados de la investigación </a:t>
            </a:r>
          </a:p>
          <a:p>
            <a:pPr marL="342900" lvl="0" indent="-342900">
              <a:spcAft>
                <a:spcPts val="600"/>
              </a:spcAft>
              <a:buClr>
                <a:srgbClr val="FF3300"/>
              </a:buClr>
              <a:buFont typeface="Wingdings" pitchFamily="2" charset="2"/>
              <a:buChar char="Ø"/>
            </a:pPr>
            <a:r>
              <a:rPr lang="es-ES" sz="2000" dirty="0">
                <a:latin typeface="Segoe UI" pitchFamily="34" charset="0"/>
                <a:cs typeface="Segoe UI" pitchFamily="34" charset="0"/>
              </a:rPr>
              <a:t>Regulan derechos y obligaciones de las </a:t>
            </a:r>
            <a:r>
              <a:rPr lang="es-ES" sz="2000" dirty="0" smtClean="0">
                <a:latin typeface="Segoe UI" pitchFamily="34" charset="0"/>
                <a:cs typeface="Segoe UI" pitchFamily="34" charset="0"/>
              </a:rPr>
              <a:t>partes</a:t>
            </a:r>
            <a:endParaRPr lang="es-ES" sz="200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5871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069086">
  <a:themeElements>
    <a:clrScheme name="Tema de Office 1">
      <a:dk1>
        <a:srgbClr val="00005B"/>
      </a:dk1>
      <a:lt1>
        <a:srgbClr val="F8F8F8"/>
      </a:lt1>
      <a:dk2>
        <a:srgbClr val="0000FF"/>
      </a:dk2>
      <a:lt2>
        <a:srgbClr val="FFCC00"/>
      </a:lt2>
      <a:accent1>
        <a:srgbClr val="98BAFF"/>
      </a:accent1>
      <a:accent2>
        <a:srgbClr val="009900"/>
      </a:accent2>
      <a:accent3>
        <a:srgbClr val="AAAAFF"/>
      </a:accent3>
      <a:accent4>
        <a:srgbClr val="D4D4D4"/>
      </a:accent4>
      <a:accent5>
        <a:srgbClr val="CAD9FF"/>
      </a:accent5>
      <a:accent6>
        <a:srgbClr val="008A00"/>
      </a:accent6>
      <a:hlink>
        <a:srgbClr val="350035"/>
      </a:hlink>
      <a:folHlink>
        <a:srgbClr val="5980D8"/>
      </a:folHlink>
    </a:clrScheme>
    <a:fontScheme name="Tema de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encial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E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</TotalTime>
  <Words>1005</Words>
  <Application>Microsoft Office PowerPoint</Application>
  <PresentationFormat>Presentación en pantalla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0" baseType="lpstr">
      <vt:lpstr>01069086</vt:lpstr>
      <vt:lpstr>Esencial</vt:lpstr>
      <vt:lpstr>Diapositiva 1</vt:lpstr>
      <vt:lpstr>Investigación científica y propiedad intelectual</vt:lpstr>
      <vt:lpstr>Tensión en los investigadores científicos</vt:lpstr>
      <vt:lpstr>Particularidad de la cesión de derechos patrimoniales en las revistas científicas</vt:lpstr>
      <vt:lpstr>Acceso Abierto: nuevo modelo de comunicación de la ciencia</vt:lpstr>
      <vt:lpstr>Aspecto moral y patrimonial del  Derecho de Autor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 Sanllorenti;Marita Balbi;Javier Areco</dc:creator>
  <cp:lastModifiedBy>Julieta</cp:lastModifiedBy>
  <cp:revision>289</cp:revision>
  <dcterms:created xsi:type="dcterms:W3CDTF">2014-10-24T18:36:37Z</dcterms:created>
  <dcterms:modified xsi:type="dcterms:W3CDTF">2016-12-12T15:03:03Z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TC010690863082</vt:lpwstr>
  </property>
</Properties>
</file>